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7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3F356649-94ED-4D81-82A5-A342342384DA}" type="datetimeFigureOut">
              <a:rPr lang="nl-NL" smtClean="0"/>
              <a:t>14-6-2018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20BA7747-FBA8-43EF-AD4F-7EE58E4D80EF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oosters.xedule.nl/Attendee/ChangeWeek/60484?Code=DB16A_7CAW&amp;OreId=77&amp;AttId=1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aken.wikiwijs.nl/101291/Opleiding_Dienstverlener_Breed_BOL#!page-3354494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pcg.sharepoint.com/sites/win17/Gedeelde%20%20documenten/Forms/AllItems.aspx?id=/sites/win17/Gedeelde%20%20documenten/Dienstverlener%20Breed/Audit%20info%20DB%202016%202017/studiegids%20DB%2016-17%20definitief.pdf&amp;parent=/sites/win17/Gedeelde%20%20documenten/Dienstverlener%20Breed/Audit%20info%20DB%202016%202017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DB%202016-2017/Kwaliteit%20maak%20je%20zelf/Planning%20periode%201.docx" TargetMode="External"/><Relationship Id="rId2" Type="http://schemas.openxmlformats.org/officeDocument/2006/relationships/hyperlink" Target="https://maken.wikiwijs.nl/101291/Opleiding_Dienstverlener_Breed_BOL#!page-3354494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ken.wikiwijs.nl/104932/Zakelijk_Administratief" TargetMode="External"/><Relationship Id="rId2" Type="http://schemas.openxmlformats.org/officeDocument/2006/relationships/hyperlink" Target="https://maken.wikiwijs.nl/105911/Beroepsgericht_Sociaa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npcg.sharepoint.com/sites/win17/Gedeelde%20%20documenten/Forms/AllItems.aspx?id=/sites/win17/Gedeelde%20%20documenten/Dienstverlener%20Breed/Audit%20info%20DB%202016%202017/ELO%20programma%20DB%202016%202017.png&amp;parent=/sites/win17/Gedeelde%20%20documenten/Dienstverlener%20Breed/Audit%20info%20DB%202016%202017" TargetMode="External"/><Relationship Id="rId4" Type="http://schemas.openxmlformats.org/officeDocument/2006/relationships/hyperlink" Target="https://maken.wikiwijs.nl/105909/Beroepsgericht_Commercieel_BOL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oosters.xedule.nl/Attendee/ChangeWeek/60484?Code=DB16A_7CAW&amp;OreId=77&amp;AttId=1" TargetMode="External"/><Relationship Id="rId2" Type="http://schemas.openxmlformats.org/officeDocument/2006/relationships/hyperlink" Target="https://maken.wikiwijs.nl/101291/Opleiding_Dienstverlener_Breed_BOL#!page-3331883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snpprd.noorderpoort.mcx.nl/psp/CSNPPRD/EMPLOYEE/HRMS/c/A1AA_MENU.ATTEND_TRACKING.GBL/?tab=DEFAUL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1" TargetMode="External"/><Relationship Id="rId2" Type="http://schemas.openxmlformats.org/officeDocument/2006/relationships/hyperlink" Target="https://maken.wikiwijs.nl/101291/Opleiding_Dienstverlener_Breed_BOL#!page-3354494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csnpprd.noorderpoort.mcx.nl/psp/CSNPPRD/EMPLOYEE/HRMS/c/A1AA_MENU.ATTEND_TRACKING.GBL/?tab=DEFAUL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nl-NL" dirty="0" smtClean="0"/>
              <a:t>Dienstverlener Breed 2017 / 2018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sz="2400" dirty="0" err="1" smtClean="0"/>
              <a:t>Wubke</a:t>
            </a:r>
            <a:r>
              <a:rPr lang="nl-NL" sz="2400" dirty="0" smtClean="0"/>
              <a:t> Hekman</a:t>
            </a:r>
          </a:p>
          <a:p>
            <a:r>
              <a:rPr lang="nl-NL" sz="2400" dirty="0" smtClean="0"/>
              <a:t>Ciska Plas</a:t>
            </a:r>
          </a:p>
          <a:p>
            <a:endParaRPr lang="nl-NL" dirty="0"/>
          </a:p>
          <a:p>
            <a:endParaRPr lang="nl-NL" dirty="0" smtClean="0"/>
          </a:p>
          <a:p>
            <a:r>
              <a:rPr lang="nl-NL" sz="1800" dirty="0" smtClean="0"/>
              <a:t>Datum: november 2017</a:t>
            </a:r>
          </a:p>
          <a:p>
            <a:r>
              <a:rPr lang="nl-NL" sz="1800" dirty="0" smtClean="0"/>
              <a:t>Noorderpoort, Winschoten</a:t>
            </a:r>
            <a:endParaRPr lang="nl-NL" sz="1800" dirty="0"/>
          </a:p>
        </p:txBody>
      </p:sp>
    </p:spTree>
    <p:extLst>
      <p:ext uri="{BB962C8B-B14F-4D97-AF65-F5344CB8AC3E}">
        <p14:creationId xmlns:p14="http://schemas.microsoft.com/office/powerpoint/2010/main" val="4090448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1.4.1 leertijd benutten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b="0" dirty="0"/>
              <a:t>Als een docent ziek is, wordt er alles aan gedaan om deze lessen op te </a:t>
            </a:r>
            <a:r>
              <a:rPr lang="nl-NL" sz="1600" b="0" dirty="0" smtClean="0"/>
              <a:t>vangen.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b="0" dirty="0" smtClean="0"/>
              <a:t>Doordat er planningen zijn van alle vakken/onderdelen kan de student verder werken aan zijn opdrachten.</a:t>
            </a:r>
            <a:endParaRPr lang="nl-NL" sz="16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b="0" dirty="0"/>
              <a:t>Er is een overzichtelijk </a:t>
            </a:r>
            <a:r>
              <a:rPr lang="nl-NL" sz="1600" b="0" dirty="0">
                <a:hlinkClick r:id="rId2"/>
              </a:rPr>
              <a:t>rooster</a:t>
            </a:r>
            <a:r>
              <a:rPr lang="nl-NL" sz="1600" b="0" dirty="0"/>
              <a:t> </a:t>
            </a:r>
            <a:r>
              <a:rPr lang="nl-NL" sz="1600" b="0" dirty="0" smtClean="0"/>
              <a:t>voor </a:t>
            </a:r>
            <a:r>
              <a:rPr lang="nl-NL" sz="1600" b="0" dirty="0"/>
              <a:t>de leerlingen met zo weinig mogelijk </a:t>
            </a:r>
            <a:r>
              <a:rPr lang="nl-NL" sz="1600" b="0" dirty="0" smtClean="0"/>
              <a:t>tussenuren.</a:t>
            </a:r>
            <a:endParaRPr lang="nl-NL" sz="16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600" b="0" dirty="0"/>
              <a:t>Er is een buffer ingebouwd waardoor er geoorloofde lesuitval opgevangen kan </a:t>
            </a:r>
            <a:r>
              <a:rPr lang="nl-NL" sz="1600" b="0" dirty="0" smtClean="0"/>
              <a:t>worden.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600" b="0" dirty="0" smtClean="0"/>
          </a:p>
          <a:p>
            <a:endParaRPr lang="nl-NL" sz="1600" b="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26993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1.4.2 werkdruk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/>
              <a:t>Als de </a:t>
            </a:r>
            <a:r>
              <a:rPr lang="nl-NL" sz="1700" b="0" dirty="0" smtClean="0"/>
              <a:t>student </a:t>
            </a:r>
            <a:r>
              <a:rPr lang="nl-NL" sz="1700" b="0" dirty="0"/>
              <a:t>de </a:t>
            </a:r>
            <a:r>
              <a:rPr lang="nl-NL" sz="1700" b="0" dirty="0" smtClean="0"/>
              <a:t>planners </a:t>
            </a:r>
            <a:r>
              <a:rPr lang="nl-NL" sz="1700" b="0" dirty="0"/>
              <a:t>volgt, dan is er geen sprake van een hoge </a:t>
            </a:r>
            <a:r>
              <a:rPr lang="nl-NL" sz="1700" b="0" dirty="0" smtClean="0"/>
              <a:t>werkdruk. Alle planners zijn te vinden in de </a:t>
            </a:r>
            <a:r>
              <a:rPr lang="nl-NL" sz="1700" b="0" dirty="0" smtClean="0">
                <a:hlinkClick r:id="rId2"/>
              </a:rPr>
              <a:t>wiki</a:t>
            </a:r>
            <a:endParaRPr lang="nl-NL" sz="1700" b="0" dirty="0" smtClean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 smtClean="0"/>
              <a:t>Het aantal uren les voor de studenten is gelijkmatig verdeeld over de verschillende periodes. In periode 2 en 3 worden er keuzedelen aangeboden, maar dit zorgt niet voor een piek in het rooster. (</a:t>
            </a:r>
            <a:r>
              <a:rPr lang="nl-NL" sz="1700" b="0" dirty="0" smtClean="0">
                <a:solidFill>
                  <a:srgbClr val="FF0000"/>
                </a:solidFill>
              </a:rPr>
              <a:t>Kunnen we zeggen dat dit komt door minder les project????)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 smtClean="0"/>
              <a:t>De 4</a:t>
            </a:r>
            <a:r>
              <a:rPr lang="nl-NL" sz="1700" b="0" baseline="30000" dirty="0" smtClean="0"/>
              <a:t>e</a:t>
            </a:r>
            <a:r>
              <a:rPr lang="nl-NL" sz="1700" b="0" dirty="0" smtClean="0"/>
              <a:t> periode is korter zodat de laatste 5 weken gebruikt kunnen worden voor het afnemen van de examens. </a:t>
            </a:r>
            <a:r>
              <a:rPr lang="nl-NL" sz="1700" b="0" dirty="0" smtClean="0">
                <a:solidFill>
                  <a:srgbClr val="FF0000"/>
                </a:solidFill>
              </a:rPr>
              <a:t>(overzicht van aantal lessen per week/per periode)</a:t>
            </a:r>
            <a:endParaRPr lang="nl-NL" sz="1700" b="0" dirty="0">
              <a:solidFill>
                <a:srgbClr val="FF0000"/>
              </a:solidFill>
            </a:endParaRP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46330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499176" cy="1371600"/>
          </a:xfrm>
        </p:spPr>
        <p:txBody>
          <a:bodyPr/>
          <a:lstStyle/>
          <a:p>
            <a:r>
              <a:rPr lang="nl-NL" dirty="0" smtClean="0"/>
              <a:t>1.5.1 schoolklimaat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 smtClean="0"/>
              <a:t>In de job </a:t>
            </a:r>
            <a:r>
              <a:rPr lang="nl-NL" sz="1700" b="0" dirty="0" err="1" smtClean="0"/>
              <a:t>enquete</a:t>
            </a:r>
            <a:r>
              <a:rPr lang="nl-NL" sz="1700" b="0" dirty="0" smtClean="0"/>
              <a:t> komt naar voren dat de studenten de school beoordelen met een 3,2 op een schaal van 5.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 smtClean="0"/>
              <a:t>Tijdens </a:t>
            </a:r>
            <a:r>
              <a:rPr lang="nl-NL" sz="1700" b="0" dirty="0"/>
              <a:t>de lessen wordt er continu aandacht geschonken aan de sociale vaardigheden van de </a:t>
            </a:r>
            <a:r>
              <a:rPr lang="nl-NL" sz="1700" b="0" dirty="0" smtClean="0"/>
              <a:t>studenten. </a:t>
            </a:r>
            <a:r>
              <a:rPr lang="nl-NL" sz="1700" b="0" dirty="0"/>
              <a:t>Ze leren hoe ze zich horen te gedragen op school en in de </a:t>
            </a:r>
            <a:r>
              <a:rPr lang="nl-NL" sz="1700" b="0" dirty="0" smtClean="0"/>
              <a:t>praktijk.</a:t>
            </a:r>
            <a:endParaRPr lang="nl-NL" sz="17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/>
              <a:t>Er zijn </a:t>
            </a:r>
            <a:r>
              <a:rPr lang="nl-NL" sz="1700" b="0" dirty="0" smtClean="0"/>
              <a:t>regels over het respectvol omgaan </a:t>
            </a:r>
            <a:r>
              <a:rPr lang="nl-NL" sz="1700" b="0" dirty="0"/>
              <a:t>met </a:t>
            </a:r>
            <a:r>
              <a:rPr lang="nl-NL" sz="1700" b="0" dirty="0" smtClean="0"/>
              <a:t>elkaar. </a:t>
            </a:r>
            <a:r>
              <a:rPr lang="nl-NL" sz="1700" b="0" dirty="0"/>
              <a:t>Als docenten </a:t>
            </a:r>
            <a:r>
              <a:rPr lang="nl-NL" sz="1700" b="0" dirty="0" smtClean="0"/>
              <a:t>merken </a:t>
            </a:r>
            <a:r>
              <a:rPr lang="nl-NL" sz="1700" b="0" dirty="0"/>
              <a:t>dat de </a:t>
            </a:r>
            <a:r>
              <a:rPr lang="nl-NL" sz="1700" b="0" dirty="0" smtClean="0"/>
              <a:t>studenten </a:t>
            </a:r>
            <a:r>
              <a:rPr lang="nl-NL" sz="1700" b="0" dirty="0"/>
              <a:t>zich niet aan de </a:t>
            </a:r>
            <a:r>
              <a:rPr lang="nl-NL" sz="1700" b="0" dirty="0" smtClean="0"/>
              <a:t>regels </a:t>
            </a:r>
            <a:r>
              <a:rPr lang="nl-NL" sz="1700" b="0" dirty="0"/>
              <a:t>houden dan wordt hier pedagogisch corrigerend in opgetreden.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/>
              <a:t>Klachten? In de </a:t>
            </a:r>
            <a:r>
              <a:rPr lang="nl-NL" sz="1700" b="0" dirty="0" smtClean="0">
                <a:hlinkClick r:id="rId2"/>
              </a:rPr>
              <a:t>studie</a:t>
            </a:r>
            <a:r>
              <a:rPr lang="nl-NL" sz="1700" b="0" u="sng" dirty="0" smtClean="0">
                <a:solidFill>
                  <a:schemeClr val="accent2">
                    <a:lumMod val="75000"/>
                  </a:schemeClr>
                </a:solidFill>
              </a:rPr>
              <a:t>gids</a:t>
            </a:r>
            <a:r>
              <a:rPr lang="nl-NL" sz="1700" b="0" dirty="0" smtClean="0">
                <a:hlinkClick r:id="rId2"/>
              </a:rPr>
              <a:t> </a:t>
            </a:r>
            <a:r>
              <a:rPr lang="nl-NL" sz="1700" b="0" dirty="0"/>
              <a:t>kunnen </a:t>
            </a:r>
            <a:r>
              <a:rPr lang="nl-NL" sz="1700" b="0" dirty="0" smtClean="0"/>
              <a:t>studenten </a:t>
            </a:r>
            <a:r>
              <a:rPr lang="nl-NL" sz="1700" b="0" dirty="0"/>
              <a:t>vinden waar ze </a:t>
            </a:r>
            <a:r>
              <a:rPr lang="nl-NL" sz="1700" b="0" dirty="0" smtClean="0"/>
              <a:t>indien nodig terecht </a:t>
            </a:r>
            <a:r>
              <a:rPr lang="nl-NL" sz="1700" b="0" dirty="0"/>
              <a:t>kunnen met klachten en vinden ze de </a:t>
            </a:r>
            <a:r>
              <a:rPr lang="nl-NL" sz="1700" b="0" dirty="0" smtClean="0"/>
              <a:t>schoolregels.</a:t>
            </a:r>
            <a:endParaRPr lang="nl-NL" sz="17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/>
              <a:t>De </a:t>
            </a:r>
            <a:r>
              <a:rPr lang="nl-NL" sz="1700" b="0" dirty="0" smtClean="0"/>
              <a:t>studiegids &amp; </a:t>
            </a:r>
            <a:r>
              <a:rPr lang="nl-NL" sz="1700" b="0" dirty="0" err="1" smtClean="0"/>
              <a:t>toetsboom</a:t>
            </a:r>
            <a:r>
              <a:rPr lang="nl-NL" sz="1700" b="0" dirty="0" smtClean="0"/>
              <a:t> wordt </a:t>
            </a:r>
            <a:r>
              <a:rPr lang="nl-NL" sz="1700" b="0" dirty="0"/>
              <a:t>aan het begin van het schooljaar met de leerlingen doorgenomen en </a:t>
            </a:r>
            <a:r>
              <a:rPr lang="nl-NL" sz="1700" b="0" dirty="0" smtClean="0"/>
              <a:t>besproken. (</a:t>
            </a:r>
            <a:r>
              <a:rPr lang="nl-NL" sz="1700" b="0" dirty="0" err="1" smtClean="0"/>
              <a:t>toetsboom</a:t>
            </a:r>
            <a:r>
              <a:rPr lang="nl-NL" sz="1700" b="0" dirty="0" smtClean="0"/>
              <a:t> is nog in ontwikkeling)</a:t>
            </a:r>
            <a:endParaRPr lang="nl-NL" sz="1700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700" b="0" dirty="0"/>
              <a:t>De docenten </a:t>
            </a:r>
            <a:r>
              <a:rPr lang="nl-NL" sz="1700" b="0" dirty="0" smtClean="0"/>
              <a:t>corrigeren, daar waar nodig, studenten en maken </a:t>
            </a:r>
            <a:r>
              <a:rPr lang="nl-NL" sz="1700" b="0" dirty="0"/>
              <a:t>problemen/lopende zaken in de klas </a:t>
            </a:r>
            <a:r>
              <a:rPr lang="nl-NL" sz="1700" b="0" dirty="0" smtClean="0"/>
              <a:t>bespreekbaar.</a:t>
            </a:r>
          </a:p>
          <a:p>
            <a:endParaRPr lang="nl-NL" sz="1700" b="0" dirty="0"/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044205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1.5.2 materiële voorzieningen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Er </a:t>
            </a:r>
            <a:r>
              <a:rPr lang="nl-NL" sz="1600" b="0" dirty="0"/>
              <a:t>wordt geprobeerd de lessen zoveel mogelijk in ruime lokalen te </a:t>
            </a:r>
            <a:r>
              <a:rPr lang="nl-NL" sz="1600" b="0" dirty="0" smtClean="0"/>
              <a:t>geven. Daar waar het mogelijk en wenselijk is worden de lessen buiten de school gegeven. </a:t>
            </a:r>
            <a:endParaRPr lang="nl-NL" sz="1600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Er wordt geprobeerd om een stabiel netwerk te hebben zodat de studenten met hun laptop op Internet kunnen zodat ze bij hun opdrachten en roosters kunnen.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>
                <a:solidFill>
                  <a:srgbClr val="FF0000"/>
                </a:solidFill>
              </a:rPr>
              <a:t>Indien een student niet zelf voor een laptop en boeken kan zorgen, kan de student bij de 2</a:t>
            </a:r>
            <a:r>
              <a:rPr lang="nl-NL" sz="1600" b="0" baseline="30000" dirty="0" smtClean="0">
                <a:solidFill>
                  <a:srgbClr val="FF0000"/>
                </a:solidFill>
              </a:rPr>
              <a:t>e</a:t>
            </a:r>
            <a:r>
              <a:rPr lang="nl-NL" sz="1600" b="0" dirty="0" smtClean="0">
                <a:solidFill>
                  <a:srgbClr val="FF0000"/>
                </a:solidFill>
              </a:rPr>
              <a:t>-lijnsbegeleider aankloppen voor hulp. Hij kan de student helpen met het regelen voor de juiste middelen om de opleiding te volgen. </a:t>
            </a:r>
            <a:endParaRPr lang="nl-NL" sz="1600" b="0" dirty="0">
              <a:solidFill>
                <a:srgbClr val="FF000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/>
          </a:p>
        </p:txBody>
      </p:sp>
    </p:spTree>
    <p:extLst>
      <p:ext uri="{BB962C8B-B14F-4D97-AF65-F5344CB8AC3E}">
        <p14:creationId xmlns:p14="http://schemas.microsoft.com/office/powerpoint/2010/main" val="2034427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nl-NL" dirty="0" smtClean="0"/>
              <a:t>1. Onderwijsprocessen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5616" y="1700808"/>
            <a:ext cx="6408712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80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923112" cy="1371600"/>
          </a:xfrm>
        </p:spPr>
        <p:txBody>
          <a:bodyPr/>
          <a:lstStyle/>
          <a:p>
            <a:r>
              <a:rPr lang="nl-NL" dirty="0" smtClean="0"/>
              <a:t>1.1.1 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752600"/>
            <a:ext cx="7620000" cy="4772744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</a:rPr>
              <a:t>De studenten hebben bij inschrijving gekozen voor een opleiding. Deze opleidingen zijn onderverdeeld in 3 richtingen. Deze richtingen zijn Sociaal, Administratief en Commercieel.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</a:rPr>
              <a:t>Onder de richting Sociaal vallen de opleidingen Helpende Zorg en Welzijn, Gastheer/vrouw.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</a:rPr>
              <a:t>Onder de richting Administratief vallen de opleidingen Medewerker Secretariaat en Receptie en Medewerker Financiële Administratie.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</a:rPr>
              <a:t>Onder de richting Commercieel vallen de opleidingen Verkoper, Logistiek Medewerker en Facilitair medewerker.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</a:rPr>
              <a:t>Alle richtingen volgen lessen </a:t>
            </a:r>
            <a:r>
              <a:rPr lang="nl-NL" sz="1900" b="0" dirty="0" err="1" smtClean="0">
                <a:solidFill>
                  <a:srgbClr val="000000"/>
                </a:solidFill>
              </a:rPr>
              <a:t>vakleer</a:t>
            </a:r>
            <a:r>
              <a:rPr lang="nl-NL" sz="1900" b="0" dirty="0" smtClean="0">
                <a:solidFill>
                  <a:srgbClr val="000000"/>
                </a:solidFill>
              </a:rPr>
              <a:t>, project en e-</a:t>
            </a:r>
            <a:r>
              <a:rPr lang="nl-NL" sz="1900" b="0" dirty="0" err="1" smtClean="0">
                <a:solidFill>
                  <a:srgbClr val="000000"/>
                </a:solidFill>
              </a:rPr>
              <a:t>learning</a:t>
            </a:r>
            <a:r>
              <a:rPr lang="nl-NL" sz="1900" b="0" dirty="0" smtClean="0">
                <a:solidFill>
                  <a:srgbClr val="000000"/>
                </a:solidFill>
              </a:rPr>
              <a:t> die aansluiten bij de richting waar ze voor gekozen hebben.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sz="1900" b="0" dirty="0">
                <a:solidFill>
                  <a:srgbClr val="000000"/>
                </a:solidFill>
              </a:rPr>
              <a:t>De werkprocessen van de verschillende opleidingen komen in de opdrachten tijdens </a:t>
            </a:r>
            <a:r>
              <a:rPr lang="nl-NL" sz="1900" b="0" dirty="0" err="1">
                <a:solidFill>
                  <a:srgbClr val="000000"/>
                </a:solidFill>
              </a:rPr>
              <a:t>vakleer</a:t>
            </a:r>
            <a:r>
              <a:rPr lang="nl-NL" sz="1900" b="0" dirty="0">
                <a:solidFill>
                  <a:srgbClr val="000000"/>
                </a:solidFill>
              </a:rPr>
              <a:t> en project aan bod. </a:t>
            </a:r>
            <a:r>
              <a:rPr lang="nl-NL" sz="1900" b="0" dirty="0">
                <a:solidFill>
                  <a:srgbClr val="000000"/>
                </a:solidFill>
                <a:hlinkClick r:id="rId2"/>
              </a:rPr>
              <a:t>Wikiwijs</a:t>
            </a:r>
            <a:endParaRPr lang="nl-NL" sz="1900" b="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sz="1900" b="0" dirty="0" smtClean="0">
              <a:solidFill>
                <a:srgbClr val="000000"/>
              </a:solidFill>
            </a:endParaRPr>
          </a:p>
          <a:p>
            <a:endParaRPr lang="nl-NL" dirty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 smtClean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 smtClean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 smtClean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>
              <a:solidFill>
                <a:srgbClr val="000000"/>
              </a:solidFill>
              <a:hlinkClick r:id="rId3" action="ppaction://hlinkfile"/>
            </a:endParaRPr>
          </a:p>
          <a:p>
            <a:endParaRPr lang="nl-NL" dirty="0" smtClean="0">
              <a:solidFill>
                <a:srgbClr val="000000"/>
              </a:solidFill>
            </a:endParaRPr>
          </a:p>
          <a:p>
            <a:endParaRPr lang="nl-NL" dirty="0" smtClean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530769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1.1.1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b="0" dirty="0">
                <a:solidFill>
                  <a:srgbClr val="000000"/>
                </a:solidFill>
              </a:rPr>
              <a:t>Bij sociaal wordt er gewerkt aan</a:t>
            </a:r>
            <a:r>
              <a:rPr lang="nl-NL" b="0" dirty="0" smtClean="0">
                <a:solidFill>
                  <a:srgbClr val="FF0000"/>
                </a:solidFill>
              </a:rPr>
              <a:t>????????? </a:t>
            </a:r>
            <a:r>
              <a:rPr lang="nl-NL" b="0" dirty="0" smtClean="0">
                <a:hlinkClick r:id="rId2"/>
              </a:rPr>
              <a:t>Wiki Sociaal</a:t>
            </a:r>
            <a:endParaRPr lang="nl-NL" b="0" dirty="0"/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b="0" dirty="0" smtClean="0">
                <a:solidFill>
                  <a:srgbClr val="000000"/>
                </a:solidFill>
              </a:rPr>
              <a:t>Bij </a:t>
            </a:r>
            <a:r>
              <a:rPr lang="nl-NL" b="0" dirty="0">
                <a:solidFill>
                  <a:srgbClr val="000000"/>
                </a:solidFill>
              </a:rPr>
              <a:t>de richting Administratief wordt er gewerkt met het programma Gerritsen van SPL. </a:t>
            </a:r>
            <a:r>
              <a:rPr lang="nl-NL" b="0" dirty="0" smtClean="0">
                <a:solidFill>
                  <a:srgbClr val="000000"/>
                </a:solidFill>
                <a:hlinkClick r:id="rId3"/>
              </a:rPr>
              <a:t>Wiki administratief</a:t>
            </a:r>
            <a:endParaRPr lang="nl-NL" b="0" dirty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b="0" dirty="0">
                <a:solidFill>
                  <a:srgbClr val="000000"/>
                </a:solidFill>
              </a:rPr>
              <a:t>De </a:t>
            </a:r>
            <a:r>
              <a:rPr lang="nl-NL" b="0" dirty="0" smtClean="0">
                <a:solidFill>
                  <a:srgbClr val="000000"/>
                </a:solidFill>
              </a:rPr>
              <a:t>richting </a:t>
            </a:r>
            <a:r>
              <a:rPr lang="nl-NL" b="0" dirty="0">
                <a:solidFill>
                  <a:srgbClr val="000000"/>
                </a:solidFill>
              </a:rPr>
              <a:t>Commercieel wordt er gewerkt met diverse boeken van factor E. In de 1</a:t>
            </a:r>
            <a:r>
              <a:rPr lang="nl-NL" b="0" baseline="30000" dirty="0">
                <a:solidFill>
                  <a:srgbClr val="000000"/>
                </a:solidFill>
              </a:rPr>
              <a:t>e</a:t>
            </a:r>
            <a:r>
              <a:rPr lang="nl-NL" b="0" dirty="0">
                <a:solidFill>
                  <a:srgbClr val="000000"/>
                </a:solidFill>
              </a:rPr>
              <a:t> periode komt klantengesprek aan de orde, periode 2 gaat over Facilitair, in de 3</a:t>
            </a:r>
            <a:r>
              <a:rPr lang="nl-NL" b="0" baseline="30000" dirty="0">
                <a:solidFill>
                  <a:srgbClr val="000000"/>
                </a:solidFill>
              </a:rPr>
              <a:t>e</a:t>
            </a:r>
            <a:r>
              <a:rPr lang="nl-NL" b="0" dirty="0">
                <a:solidFill>
                  <a:srgbClr val="000000"/>
                </a:solidFill>
              </a:rPr>
              <a:t> periode is Logistiek het onderwerp en de laatste periode komt Rekenen in de praktijk aan bod. Zowel tijdens </a:t>
            </a:r>
            <a:r>
              <a:rPr lang="nl-NL" b="0" dirty="0" err="1">
                <a:solidFill>
                  <a:srgbClr val="000000"/>
                </a:solidFill>
              </a:rPr>
              <a:t>vakleer</a:t>
            </a:r>
            <a:r>
              <a:rPr lang="nl-NL" b="0" dirty="0">
                <a:solidFill>
                  <a:srgbClr val="000000"/>
                </a:solidFill>
              </a:rPr>
              <a:t> en project wordt hier aan gewerkt</a:t>
            </a:r>
            <a:r>
              <a:rPr lang="nl-NL" b="0" dirty="0" smtClean="0">
                <a:solidFill>
                  <a:srgbClr val="000000"/>
                </a:solidFill>
              </a:rPr>
              <a:t>. </a:t>
            </a:r>
            <a:r>
              <a:rPr lang="nl-NL" b="0" dirty="0" smtClean="0">
                <a:solidFill>
                  <a:srgbClr val="000000"/>
                </a:solidFill>
                <a:hlinkClick r:id="rId4"/>
              </a:rPr>
              <a:t>Wiki Commercieel</a:t>
            </a:r>
            <a:endParaRPr lang="nl-NL" b="0" dirty="0" smtClean="0">
              <a:solidFill>
                <a:srgbClr val="000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nl-NL" b="0" dirty="0">
                <a:solidFill>
                  <a:srgbClr val="000000"/>
                </a:solidFill>
              </a:rPr>
              <a:t>Door de alternerende stage wordt praktijk en theorie met elkaar verweven. Dit gebeurt door</a:t>
            </a:r>
            <a:r>
              <a:rPr lang="nl-NL" b="0" dirty="0">
                <a:solidFill>
                  <a:srgbClr val="000000"/>
                </a:solidFill>
                <a:hlinkClick r:id="rId5"/>
              </a:rPr>
              <a:t> </a:t>
            </a:r>
            <a:r>
              <a:rPr lang="nl-NL" b="0" dirty="0">
                <a:solidFill>
                  <a:srgbClr val="000000"/>
                </a:solidFill>
              </a:rPr>
              <a:t>e-</a:t>
            </a:r>
            <a:r>
              <a:rPr lang="nl-NL" b="0" dirty="0" err="1">
                <a:solidFill>
                  <a:srgbClr val="000000"/>
                </a:solidFill>
              </a:rPr>
              <a:t>learningsopdrachten</a:t>
            </a:r>
            <a:r>
              <a:rPr lang="nl-NL" b="0" dirty="0">
                <a:solidFill>
                  <a:srgbClr val="000000"/>
                </a:solidFill>
              </a:rPr>
              <a:t> &amp; BPV opdrachten. 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nl-NL" b="0" dirty="0" smtClean="0">
              <a:solidFill>
                <a:srgbClr val="000000"/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552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6707088" cy="1371600"/>
          </a:xfrm>
        </p:spPr>
        <p:txBody>
          <a:bodyPr/>
          <a:lstStyle/>
          <a:p>
            <a:r>
              <a:rPr lang="nl-NL" dirty="0" smtClean="0"/>
              <a:t>1.1.2 Programmering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900" b="0" dirty="0">
                <a:solidFill>
                  <a:srgbClr val="000000"/>
                </a:solidFill>
                <a:ea typeface="Arial"/>
                <a:cs typeface="Arial"/>
              </a:rPr>
              <a:t>De programmering van alle </a:t>
            </a: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onderwijsactiviteiten/vakken </a:t>
            </a:r>
            <a:r>
              <a:rPr lang="nl-NL" sz="1900" b="0" dirty="0">
                <a:solidFill>
                  <a:srgbClr val="000000"/>
                </a:solidFill>
                <a:ea typeface="Arial"/>
                <a:cs typeface="Arial"/>
              </a:rPr>
              <a:t>zijn vastgelegd in de  </a:t>
            </a: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lesplanners</a:t>
            </a:r>
            <a:r>
              <a:rPr lang="nl-NL" sz="1900" b="0" dirty="0">
                <a:solidFill>
                  <a:srgbClr val="000000"/>
                </a:solidFill>
                <a:ea typeface="Arial"/>
                <a:cs typeface="Arial"/>
              </a:rPr>
              <a:t> </a:t>
            </a: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die te vinden zijn in de Wiki van Dienstverlener Breed. De student kan hier te allen tijde bij.</a:t>
            </a:r>
            <a:r>
              <a:rPr lang="nl-NL" sz="1900" b="0" dirty="0">
                <a:solidFill>
                  <a:srgbClr val="000000"/>
                </a:solidFill>
                <a:ea typeface="Arial"/>
                <a:cs typeface="Arial"/>
              </a:rPr>
              <a:t> </a:t>
            </a:r>
            <a:br>
              <a:rPr lang="nl-NL" sz="1900" b="0" dirty="0">
                <a:solidFill>
                  <a:srgbClr val="000000"/>
                </a:solidFill>
                <a:ea typeface="Arial"/>
                <a:cs typeface="Arial"/>
              </a:rPr>
            </a:b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  <a:hlinkClick r:id="rId2"/>
              </a:rPr>
              <a:t>Wiki</a:t>
            </a:r>
            <a:endParaRPr lang="nl-NL" sz="1900" b="0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De lessen </a:t>
            </a:r>
            <a:r>
              <a:rPr lang="nl-NL" sz="1900" b="0" dirty="0" err="1" smtClean="0">
                <a:solidFill>
                  <a:srgbClr val="000000"/>
                </a:solidFill>
                <a:ea typeface="Arial"/>
                <a:cs typeface="Arial"/>
              </a:rPr>
              <a:t>vakleer</a:t>
            </a: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 en project worden verspreid over de lesdagen aangeboden. </a:t>
            </a:r>
            <a:r>
              <a:rPr lang="nl-NL" sz="1900" b="0" dirty="0">
                <a:solidFill>
                  <a:srgbClr val="000000"/>
                </a:solidFill>
                <a:ea typeface="Arial"/>
                <a:cs typeface="Arial"/>
                <a:hlinkClick r:id="rId3"/>
              </a:rPr>
              <a:t>R</a:t>
            </a: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  <a:hlinkClick r:id="rId3"/>
              </a:rPr>
              <a:t>ooster</a:t>
            </a:r>
            <a:endParaRPr lang="nl-NL" sz="1900" b="0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900" b="0" dirty="0" smtClean="0">
                <a:solidFill>
                  <a:srgbClr val="000000"/>
                </a:solidFill>
                <a:ea typeface="Arial"/>
                <a:cs typeface="Arial"/>
              </a:rPr>
              <a:t>Aan het einde van het schooljaar vinden de examens plaats van de verschillende opleidingen. In het eerste schooljaar zijn er al een aantal onderdelen geëxamineerd. </a:t>
            </a:r>
          </a:p>
          <a:p>
            <a:pPr>
              <a:buChar char="•"/>
            </a:pPr>
            <a:endParaRPr lang="nl-NL" b="0" dirty="0">
              <a:solidFill>
                <a:srgbClr val="404040"/>
              </a:solidFill>
              <a:ea typeface="Arial"/>
              <a:cs typeface="Arial"/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24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1.2.1 Maatwerk: Differentiatie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Wij bieden de studenten maatwerk door middel van verdieping aan te bieden indien wenselijk. Versnellen is niet mogelijk momenteel aangezien het 2</a:t>
            </a:r>
            <a:r>
              <a:rPr lang="nl-NL" sz="1600" b="0" baseline="30000" dirty="0" smtClean="0">
                <a:solidFill>
                  <a:srgbClr val="000000"/>
                </a:solidFill>
                <a:ea typeface="Arial"/>
                <a:cs typeface="Arial"/>
              </a:rPr>
              <a:t>e</a:t>
            </a: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 leerjaar nog in ontwikkeling is. Mocht een student vertraging oplopen, kan hij dit in het volgend schooljaar inhalen.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Wij</a:t>
            </a:r>
            <a:r>
              <a:rPr lang="nl-NL" sz="1600" b="0" dirty="0">
                <a:solidFill>
                  <a:srgbClr val="000000"/>
                </a:solidFill>
                <a:ea typeface="Arial"/>
                <a:cs typeface="Arial"/>
              </a:rPr>
              <a:t> houden de individuele gesprekken met de leerling en maken </a:t>
            </a: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notities </a:t>
            </a:r>
            <a:r>
              <a:rPr lang="nl-NL" sz="1600" b="0" dirty="0">
                <a:solidFill>
                  <a:srgbClr val="000000"/>
                </a:solidFill>
                <a:ea typeface="Arial"/>
                <a:cs typeface="Arial"/>
              </a:rPr>
              <a:t>in </a:t>
            </a: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  <a:hlinkClick r:id="rId2"/>
              </a:rPr>
              <a:t>People soft. </a:t>
            </a:r>
            <a:endParaRPr lang="nl-NL" sz="1600" b="0" dirty="0" smtClean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 Aan de hand van de individuele gesprekken wordt er gekeken wat de mogelijkheden zijn voor de student om te verdiepen of om de vertraging in te halen.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In het 2</a:t>
            </a:r>
            <a:r>
              <a:rPr lang="nl-NL" sz="1600" b="0" baseline="30000" dirty="0" smtClean="0">
                <a:solidFill>
                  <a:srgbClr val="000000"/>
                </a:solidFill>
                <a:ea typeface="Arial"/>
                <a:cs typeface="Arial"/>
              </a:rPr>
              <a:t>e</a:t>
            </a: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 jaar moeten de studenten een keuzedeel kiezen. Er wordt aangeboden: “Inspelen op </a:t>
            </a:r>
            <a:r>
              <a:rPr lang="nl-NL" sz="1600" b="0" dirty="0">
                <a:solidFill>
                  <a:srgbClr val="000000"/>
                </a:solidFill>
                <a:ea typeface="Arial"/>
                <a:cs typeface="Arial"/>
              </a:rPr>
              <a:t>I</a:t>
            </a:r>
            <a:r>
              <a:rPr lang="nl-NL" sz="1600" b="0" dirty="0" smtClean="0">
                <a:solidFill>
                  <a:srgbClr val="000000"/>
                </a:solidFill>
                <a:ea typeface="Arial"/>
                <a:cs typeface="Arial"/>
              </a:rPr>
              <a:t>nnovatie” en “Blijvend Fit”. </a:t>
            </a:r>
          </a:p>
          <a:p>
            <a:endParaRPr lang="nl-NL" sz="1600" b="0" dirty="0">
              <a:solidFill>
                <a:srgbClr val="000000"/>
              </a:solidFill>
              <a:ea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>
              <a:solidFill>
                <a:srgbClr val="404040"/>
              </a:solidFill>
              <a:ea typeface="Arial"/>
              <a:cs typeface="Arial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/>
          </a:p>
        </p:txBody>
      </p:sp>
    </p:spTree>
    <p:extLst>
      <p:ext uri="{BB962C8B-B14F-4D97-AF65-F5344CB8AC3E}">
        <p14:creationId xmlns:p14="http://schemas.microsoft.com/office/powerpoint/2010/main" val="39162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1.3.1 Interactie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Tijdens de lessen </a:t>
            </a:r>
            <a:r>
              <a:rPr lang="nl-NL" sz="1600" b="0" dirty="0" err="1" smtClean="0"/>
              <a:t>vakleer</a:t>
            </a:r>
            <a:r>
              <a:rPr lang="nl-NL" sz="1600" b="0" dirty="0" smtClean="0"/>
              <a:t> en de </a:t>
            </a:r>
            <a:r>
              <a:rPr lang="nl-NL" sz="1600" b="0" dirty="0"/>
              <a:t>projectlessen werken studenten </a:t>
            </a:r>
            <a:r>
              <a:rPr lang="nl-NL" sz="1600" b="0" dirty="0" smtClean="0"/>
              <a:t>individueel of samen aan de opdrachten. Bij de richting Administratie wordt er veel individueel gewerkt, bij Commercieel is er meer ruimte voor samenwerken.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Samenwerken is ook tijdens de lessen een vorm waarin de studenten elkaar kunnen helpen en wordt ook aangemoedigd.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Tijdens de les </a:t>
            </a:r>
            <a:r>
              <a:rPr lang="nl-NL" sz="1600" b="0" dirty="0"/>
              <a:t>krijgen ze ondersteuning van de </a:t>
            </a:r>
            <a:r>
              <a:rPr lang="nl-NL" sz="1600" b="0" dirty="0" smtClean="0"/>
              <a:t>docent. </a:t>
            </a:r>
            <a:r>
              <a:rPr lang="nl-NL" sz="1600" b="0" dirty="0"/>
              <a:t>De studenten werken vanuit </a:t>
            </a:r>
            <a:r>
              <a:rPr lang="nl-NL" sz="1600" b="0" dirty="0">
                <a:hlinkClick r:id="rId2"/>
              </a:rPr>
              <a:t>wiki</a:t>
            </a:r>
            <a:r>
              <a:rPr lang="nl-NL" sz="1600" b="0" dirty="0">
                <a:hlinkClick r:id="rId3" action="ppaction://hlinkfile"/>
              </a:rPr>
              <a:t> </a:t>
            </a:r>
            <a:r>
              <a:rPr lang="nl-NL" sz="1600" b="0" dirty="0"/>
              <a:t>aan de verschillende onderdelen. Aan het begin van de les wordt verteld wat de leerlingen kunnen verwachten</a:t>
            </a:r>
            <a:r>
              <a:rPr lang="nl-NL" sz="1600" b="0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De docent stuurt erop aan dat er een open houding in de klas is, zodat er ruimte is voor vragen, opmerkingen en verbeteringen.</a:t>
            </a:r>
          </a:p>
          <a:p>
            <a:endParaRPr lang="nl-NL" sz="1600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/>
          </a:p>
        </p:txBody>
      </p:sp>
    </p:spTree>
    <p:extLst>
      <p:ext uri="{BB962C8B-B14F-4D97-AF65-F5344CB8AC3E}">
        <p14:creationId xmlns:p14="http://schemas.microsoft.com/office/powerpoint/2010/main" val="1655592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60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1.3.2 Ondersteunen en begeleiden van leeractiviteiten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/>
              <a:t>De docenten zijn professionals in hun vakgebied en kunnen zo de leerlingen goed begeleiden bij hun opdrachten en </a:t>
            </a:r>
            <a:r>
              <a:rPr lang="nl-NL" sz="1600" b="0" dirty="0" smtClean="0"/>
              <a:t>vragen. Alle docenten zijn bevoegd of in opleiding om bevoegd te raken.</a:t>
            </a:r>
            <a:endParaRPr lang="nl-NL" sz="1600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/>
              <a:t>In de lessen wordt gewerkt met verschillende werkvormen om zo de onderdelen goed aan te bieden, </a:t>
            </a:r>
            <a:r>
              <a:rPr lang="nl-NL" sz="1600" b="0" dirty="0" smtClean="0"/>
              <a:t>studenten </a:t>
            </a:r>
            <a:r>
              <a:rPr lang="nl-NL" sz="1600" b="0" dirty="0"/>
              <a:t>kunnen tijdens de lessen steeds de docent om (extra) hulp of uitleg </a:t>
            </a:r>
            <a:r>
              <a:rPr lang="nl-NL" sz="1600" b="0" dirty="0" smtClean="0"/>
              <a:t>vragen.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De </a:t>
            </a:r>
            <a:r>
              <a:rPr lang="nl-NL" sz="1600" b="0" dirty="0"/>
              <a:t>docenten werken vanuit de pedagogische relatie. De docenten creëren hierdoor een veilig </a:t>
            </a:r>
            <a:r>
              <a:rPr lang="nl-NL" sz="1600" b="0" dirty="0" smtClean="0"/>
              <a:t>leerklimaat.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Er wordt intensief samengewerkt met de 2</a:t>
            </a:r>
            <a:r>
              <a:rPr lang="nl-NL" sz="1600" b="0" baseline="30000" dirty="0" smtClean="0"/>
              <a:t>e</a:t>
            </a:r>
            <a:r>
              <a:rPr lang="nl-NL" sz="1600" b="0" dirty="0" smtClean="0"/>
              <a:t>-lijnsbegeleider bij specifieke hulpvragen.</a:t>
            </a:r>
            <a:endParaRPr lang="nl-NL" sz="1600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u="sng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u="sng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nl-NL" sz="1600" b="0" dirty="0"/>
          </a:p>
        </p:txBody>
      </p:sp>
    </p:spTree>
    <p:extLst>
      <p:ext uri="{BB962C8B-B14F-4D97-AF65-F5344CB8AC3E}">
        <p14:creationId xmlns:p14="http://schemas.microsoft.com/office/powerpoint/2010/main" val="21279023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1.3.3 feedback op de leeractiviteiten &amp; leerresultaten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/>
              <a:t>Voor elk vak zijn er beoordelingsmomenten in de vorm van toetsen, </a:t>
            </a:r>
            <a:r>
              <a:rPr lang="nl-NL" sz="1600" b="0" dirty="0" smtClean="0"/>
              <a:t>verslagen, e-</a:t>
            </a:r>
            <a:r>
              <a:rPr lang="nl-NL" sz="1600" b="0" dirty="0" err="1" smtClean="0"/>
              <a:t>learningsopdrachten</a:t>
            </a:r>
            <a:r>
              <a:rPr lang="nl-NL" sz="1600" b="0" dirty="0" smtClean="0"/>
              <a:t> </a:t>
            </a:r>
            <a:r>
              <a:rPr lang="nl-NL" sz="1600" b="0" dirty="0"/>
              <a:t>en mondelinge reflectie. </a:t>
            </a:r>
            <a:r>
              <a:rPr lang="nl-NL" sz="1600" b="0" dirty="0" smtClean="0"/>
              <a:t>De wijze van beoordeling van de verschillende onderdelen is zichtbaar voor de studenten in de verschillende wiki’s. </a:t>
            </a:r>
            <a:endParaRPr lang="nl-NL" sz="1600" b="0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De cijfers van de verschillende onderdelen zijn zichtbaar in de </a:t>
            </a:r>
            <a:r>
              <a:rPr lang="nl-NL" sz="1600" b="0" dirty="0" err="1" smtClean="0"/>
              <a:t>toetsbomen</a:t>
            </a:r>
            <a:r>
              <a:rPr lang="nl-NL" sz="1600" b="0" dirty="0" smtClean="0"/>
              <a:t> in People soft. De studenten hebben hier ook zicht op. (momenteel nog in ontwikkeling)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nl-NL" sz="1600" b="0" dirty="0" smtClean="0"/>
              <a:t>Tijdens </a:t>
            </a:r>
            <a:r>
              <a:rPr lang="nl-NL" sz="1600" b="0" dirty="0"/>
              <a:t>SLB/voortgangsgesprekken worden </a:t>
            </a:r>
            <a:r>
              <a:rPr lang="nl-NL" sz="1600" b="0" dirty="0" smtClean="0"/>
              <a:t>niet alleen de resultaten besproken, maar ook de aanwezigheid, gedrag en worden er indien nodig afspraken gemaakt over te maken acties.  Notities staan in </a:t>
            </a:r>
            <a:r>
              <a:rPr lang="nl-NL" sz="1600" b="0" dirty="0" smtClean="0">
                <a:hlinkClick r:id="rId2"/>
              </a:rPr>
              <a:t>People soft</a:t>
            </a:r>
            <a:r>
              <a:rPr lang="nl-NL" sz="1600" b="0" dirty="0" smtClean="0"/>
              <a:t>.</a:t>
            </a:r>
          </a:p>
          <a:p>
            <a:endParaRPr lang="nl-NL" sz="1600" b="0" dirty="0"/>
          </a:p>
          <a:p>
            <a:endParaRPr lang="nl-NL" sz="1600" b="0" dirty="0"/>
          </a:p>
          <a:p>
            <a:endParaRPr lang="nl-NL" sz="1600" b="0" dirty="0"/>
          </a:p>
        </p:txBody>
      </p:sp>
    </p:spTree>
    <p:extLst>
      <p:ext uri="{BB962C8B-B14F-4D97-AF65-F5344CB8AC3E}">
        <p14:creationId xmlns:p14="http://schemas.microsoft.com/office/powerpoint/2010/main" val="29831118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eel">
  <a:themeElements>
    <a:clrScheme name="Essentie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762</TotalTime>
  <Words>1008</Words>
  <Application>Microsoft Office PowerPoint</Application>
  <PresentationFormat>Diavoorstelling (4:3)</PresentationFormat>
  <Paragraphs>84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Arial Black</vt:lpstr>
      <vt:lpstr>Wingdings</vt:lpstr>
      <vt:lpstr>Essentieel</vt:lpstr>
      <vt:lpstr>Dienstverlener Breed 2017 / 2018</vt:lpstr>
      <vt:lpstr>1. Onderwijsprocessen</vt:lpstr>
      <vt:lpstr>1.1.1 Inhoud</vt:lpstr>
      <vt:lpstr>1.1.1</vt:lpstr>
      <vt:lpstr>1.1.2 Programmering</vt:lpstr>
      <vt:lpstr>1.2.1 Maatwerk: Differentiatie</vt:lpstr>
      <vt:lpstr>1.3.1 Interactie</vt:lpstr>
      <vt:lpstr>1.3.2 Ondersteunen en begeleiden van leeractiviteiten</vt:lpstr>
      <vt:lpstr>1.3.3 feedback op de leeractiviteiten &amp; leerresultaten </vt:lpstr>
      <vt:lpstr>1.4.1 leertijd benutten</vt:lpstr>
      <vt:lpstr>1.4.2 werkdruk</vt:lpstr>
      <vt:lpstr>1.5.1 schoolklimaat</vt:lpstr>
      <vt:lpstr>1.5.2 materiële voorzieningen</vt:lpstr>
    </vt:vector>
  </TitlesOfParts>
  <Company>Onderwijsgroep Noord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Dienstverlener Breed 2016 / 2017</dc:title>
  <dc:creator>I. Corovic</dc:creator>
  <cp:lastModifiedBy>Ciska Plas - Waarsing</cp:lastModifiedBy>
  <cp:revision>43</cp:revision>
  <dcterms:created xsi:type="dcterms:W3CDTF">2017-02-13T09:06:19Z</dcterms:created>
  <dcterms:modified xsi:type="dcterms:W3CDTF">2018-06-14T08:41:35Z</dcterms:modified>
</cp:coreProperties>
</file>